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7"/>
  </p:handoutMasterIdLst>
  <p:sldIdLst>
    <p:sldId id="256" r:id="rId2"/>
    <p:sldId id="258" r:id="rId3"/>
    <p:sldId id="259" r:id="rId4"/>
    <p:sldId id="260" r:id="rId5"/>
    <p:sldId id="281" r:id="rId6"/>
    <p:sldId id="262" r:id="rId7"/>
    <p:sldId id="265" r:id="rId8"/>
    <p:sldId id="277" r:id="rId9"/>
    <p:sldId id="268" r:id="rId10"/>
    <p:sldId id="278" r:id="rId11"/>
    <p:sldId id="270" r:id="rId12"/>
    <p:sldId id="271" r:id="rId13"/>
    <p:sldId id="272" r:id="rId14"/>
    <p:sldId id="273" r:id="rId15"/>
    <p:sldId id="276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96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60" autoAdjust="0"/>
  </p:normalViewPr>
  <p:slideViewPr>
    <p:cSldViewPr>
      <p:cViewPr>
        <p:scale>
          <a:sx n="100" d="100"/>
          <a:sy n="100" d="100"/>
        </p:scale>
        <p:origin x="-300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04D2E72B-AEFC-45BF-944A-4E4371120FF2}" type="datetimeFigureOut">
              <a:rPr lang="ru-RU"/>
              <a:pPr>
                <a:defRPr/>
              </a:pPr>
              <a:t>21.05.2013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85A22D72-1E7F-4957-B2FC-7053E5243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04671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357438"/>
            <a:ext cx="9144000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9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20"/>
          <p:cNvSpPr>
            <a:spLocks/>
          </p:cNvSpPr>
          <p:nvPr/>
        </p:nvSpPr>
        <p:spPr bwMode="gray">
          <a:xfrm>
            <a:off x="2408238" y="1344613"/>
            <a:ext cx="6737350" cy="1062037"/>
          </a:xfrm>
          <a:custGeom>
            <a:avLst/>
            <a:gdLst>
              <a:gd name="T0" fmla="*/ 0 w 4134"/>
              <a:gd name="T1" fmla="*/ 1062037 h 573"/>
              <a:gd name="T2" fmla="*/ 6737350 w 4134"/>
              <a:gd name="T3" fmla="*/ 1062037 h 573"/>
              <a:gd name="T4" fmla="*/ 6737350 w 4134"/>
              <a:gd name="T5" fmla="*/ 1853 h 573"/>
              <a:gd name="T6" fmla="*/ 524777 w 4134"/>
              <a:gd name="T7" fmla="*/ 0 h 573"/>
              <a:gd name="T8" fmla="*/ 0 w 4134"/>
              <a:gd name="T9" fmla="*/ 1062037 h 5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1344613"/>
            <a:ext cx="2982913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76600" y="1382713"/>
            <a:ext cx="5486400" cy="936625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xmlns="" val="381129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369888"/>
            <a:ext cx="6500812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1A3CF-1F85-4EAC-925A-4D5540F79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4691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72300" y="369888"/>
            <a:ext cx="2171700" cy="5878512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69888"/>
            <a:ext cx="6362700" cy="58785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AF590-0140-49D1-821B-C3C10B9D3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7995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369888"/>
            <a:ext cx="6500812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B4F2C-CC05-4879-ACA3-481F56F8F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89666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9686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369888"/>
            <a:ext cx="6500812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10DD4-6108-4800-B2EA-8AB78611F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164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E064C-7FA8-41AF-8A06-F9687A372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0343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369888"/>
            <a:ext cx="6500812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3365A-6E07-4A76-8076-7355AFFD1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9335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A2F35-2587-4864-8254-99CE9C3EEB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8979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3188" y="369888"/>
            <a:ext cx="6500812" cy="563562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AE6DF9-0258-4290-8E9C-2580083785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9682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FB0219-D806-4ABE-AC8D-7E99BB60B5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6265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EA4D4-0223-40DE-B142-4C9F16515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670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EDEAF-3908-46B8-A2E9-D015C3369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2160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fld id="{491885A9-C871-4E4A-BA37-285483D601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Freeform 20"/>
          <p:cNvSpPr>
            <a:spLocks/>
          </p:cNvSpPr>
          <p:nvPr/>
        </p:nvSpPr>
        <p:spPr bwMode="gray">
          <a:xfrm>
            <a:off x="1524000" y="838200"/>
            <a:ext cx="7621588" cy="788988"/>
          </a:xfrm>
          <a:custGeom>
            <a:avLst/>
            <a:gdLst>
              <a:gd name="T0" fmla="*/ 0 w 4134"/>
              <a:gd name="T1" fmla="*/ 788950 h 573"/>
              <a:gd name="T2" fmla="*/ 7621588 w 4134"/>
              <a:gd name="T3" fmla="*/ 788950 h 573"/>
              <a:gd name="T4" fmla="*/ 7621588 w 4134"/>
              <a:gd name="T5" fmla="*/ 1377 h 573"/>
              <a:gd name="T6" fmla="*/ 593651 w 4134"/>
              <a:gd name="T7" fmla="*/ 0 h 573"/>
              <a:gd name="T8" fmla="*/ 0 w 4134"/>
              <a:gd name="T9" fmla="*/ 788950 h 57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134" h="573">
                <a:moveTo>
                  <a:pt x="0" y="573"/>
                </a:moveTo>
                <a:lnTo>
                  <a:pt x="4134" y="573"/>
                </a:lnTo>
                <a:lnTo>
                  <a:pt x="4134" y="1"/>
                </a:lnTo>
                <a:lnTo>
                  <a:pt x="322" y="0"/>
                </a:lnTo>
                <a:lnTo>
                  <a:pt x="0" y="5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350" y="838200"/>
            <a:ext cx="2216150" cy="78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Рисунок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83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6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i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accent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+mj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j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easydata.me" TargetMode="External"/><Relationship Id="rId2" Type="http://schemas.openxmlformats.org/officeDocument/2006/relationships/hyperlink" Target="http://easydata.me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err="1" smtClean="0">
                <a:latin typeface="Bliss Pro" pitchFamily="50" charset="0"/>
              </a:rPr>
              <a:t>EasyData</a:t>
            </a:r>
            <a:r>
              <a:rPr lang="ru-RU" dirty="0" smtClean="0">
                <a:latin typeface="Bliss Pro" pitchFamily="50" charset="0"/>
              </a:rPr>
              <a:t>: автоматизация работы полевого персонала</a:t>
            </a:r>
            <a:endParaRPr lang="en-US" dirty="0" smtClean="0">
              <a:latin typeface="Bliss Pro" pitchFamily="50" charset="0"/>
            </a:endParaRPr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3162672" y="304800"/>
            <a:ext cx="20574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000" dirty="0">
                <a:solidFill>
                  <a:schemeClr val="bg1"/>
                </a:solidFill>
                <a:latin typeface="Bliss Pro" pitchFamily="50" charset="0"/>
              </a:rPr>
              <a:t>Денис Слабаков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2643188" y="836712"/>
            <a:ext cx="6500812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0" dirty="0" smtClean="0">
                <a:latin typeface="Bliss Pro" pitchFamily="50" charset="0"/>
              </a:rPr>
              <a:t>Аудит розничных точек силами сотрудников компании</a:t>
            </a:r>
            <a:endParaRPr lang="en-US" sz="2400" i="0" dirty="0" smtClean="0">
              <a:latin typeface="Bliss Pro" pitchFamily="50" charset="0"/>
            </a:endParaRPr>
          </a:p>
        </p:txBody>
      </p:sp>
      <p:pic>
        <p:nvPicPr>
          <p:cNvPr id="4" name="Picture 5" descr="e:\profiles\dsushko\Desktop\-y7j5bSG36pOOJLIqkEP9RTLs-YtXgQtUGlDHafmOUs.jpg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1" y="5003422"/>
            <a:ext cx="7257786" cy="159969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6" name="Picture 4" descr="e:\profiles\dsushko\Desktop\8K5FJXzG69hoO1I8FMd3moeexTy2WeQsEpmTP4B_xqw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1" y="3356992"/>
            <a:ext cx="7257786" cy="1587353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  <p:pic>
        <p:nvPicPr>
          <p:cNvPr id="7" name="Picture 6" descr="e:\profiles\dsushko\Desktop\SUqXzVMS_JB1nbyRZ1m6JM2ZFZ15uHyZIclqAw6QGuA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1715576"/>
            <a:ext cx="7252889" cy="1587353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85"/>
          <p:cNvGrpSpPr>
            <a:grpSpLocks/>
          </p:cNvGrpSpPr>
          <p:nvPr/>
        </p:nvGrpSpPr>
        <p:grpSpPr bwMode="auto">
          <a:xfrm>
            <a:off x="1069975" y="1828800"/>
            <a:ext cx="6159500" cy="406400"/>
            <a:chOff x="967" y="1152"/>
            <a:chExt cx="3880" cy="256"/>
          </a:xfrm>
        </p:grpSpPr>
        <p:sp>
          <p:nvSpPr>
            <p:cNvPr id="17413" name="Text Box 86"/>
            <p:cNvSpPr txBox="1">
              <a:spLocks noChangeArrowheads="1"/>
            </p:cNvSpPr>
            <p:nvPr/>
          </p:nvSpPr>
          <p:spPr bwMode="gray">
            <a:xfrm>
              <a:off x="967" y="1177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  <a:latin typeface="Verdana" pitchFamily="34" charset="0"/>
                </a:rPr>
                <a:t>2001</a:t>
              </a:r>
            </a:p>
          </p:txBody>
        </p:sp>
        <p:sp>
          <p:nvSpPr>
            <p:cNvPr id="17414" name="Text Box 87"/>
            <p:cNvSpPr txBox="1">
              <a:spLocks noChangeArrowheads="1"/>
            </p:cNvSpPr>
            <p:nvPr/>
          </p:nvSpPr>
          <p:spPr bwMode="gray">
            <a:xfrm>
              <a:off x="2072" y="1177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  <a:latin typeface="Verdana" pitchFamily="34" charset="0"/>
                </a:rPr>
                <a:t>2002</a:t>
              </a:r>
            </a:p>
          </p:txBody>
        </p:sp>
        <p:sp>
          <p:nvSpPr>
            <p:cNvPr id="17415" name="Text Box 88"/>
            <p:cNvSpPr txBox="1">
              <a:spLocks noChangeArrowheads="1"/>
            </p:cNvSpPr>
            <p:nvPr/>
          </p:nvSpPr>
          <p:spPr bwMode="gray">
            <a:xfrm>
              <a:off x="3172" y="1177"/>
              <a:ext cx="48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>
                  <a:solidFill>
                    <a:schemeClr val="tx2"/>
                  </a:solidFill>
                  <a:latin typeface="Verdana" pitchFamily="34" charset="0"/>
                </a:rPr>
                <a:t>2003</a:t>
              </a:r>
            </a:p>
          </p:txBody>
        </p:sp>
        <p:sp>
          <p:nvSpPr>
            <p:cNvPr id="17416" name="Text Box 89"/>
            <p:cNvSpPr txBox="1">
              <a:spLocks noChangeArrowheads="1"/>
            </p:cNvSpPr>
            <p:nvPr/>
          </p:nvSpPr>
          <p:spPr bwMode="gray">
            <a:xfrm>
              <a:off x="4275" y="1152"/>
              <a:ext cx="57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2000" b="1">
                  <a:solidFill>
                    <a:schemeClr val="tx2"/>
                  </a:solidFill>
                  <a:latin typeface="Verdana" pitchFamily="34" charset="0"/>
                </a:rPr>
                <a:t>2004</a:t>
              </a:r>
            </a:p>
          </p:txBody>
        </p:sp>
        <p:cxnSp>
          <p:nvCxnSpPr>
            <p:cNvPr id="17417" name="AutoShape 90"/>
            <p:cNvCxnSpPr>
              <a:cxnSpLocks noChangeShapeType="1"/>
              <a:stCxn id="17413" idx="3"/>
              <a:endCxn id="17414" idx="1"/>
            </p:cNvCxnSpPr>
            <p:nvPr/>
          </p:nvCxnSpPr>
          <p:spPr bwMode="gray">
            <a:xfrm>
              <a:off x="1451" y="1293"/>
              <a:ext cx="621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18" name="AutoShape 91"/>
            <p:cNvCxnSpPr>
              <a:cxnSpLocks noChangeShapeType="1"/>
              <a:stCxn id="17414" idx="3"/>
              <a:endCxn id="17415" idx="1"/>
            </p:cNvCxnSpPr>
            <p:nvPr/>
          </p:nvCxnSpPr>
          <p:spPr bwMode="gray">
            <a:xfrm>
              <a:off x="2556" y="1293"/>
              <a:ext cx="61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419" name="AutoShape 92"/>
            <p:cNvCxnSpPr>
              <a:cxnSpLocks noChangeShapeType="1"/>
            </p:cNvCxnSpPr>
            <p:nvPr/>
          </p:nvCxnSpPr>
          <p:spPr bwMode="gray">
            <a:xfrm>
              <a:off x="3656" y="1296"/>
              <a:ext cx="616" cy="0"/>
            </a:xfrm>
            <a:prstGeom prst="straightConnector1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980728"/>
            <a:ext cx="6500812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0" dirty="0" smtClean="0">
                <a:latin typeface="+mn-lt"/>
              </a:rPr>
              <a:t>Автоматизация работы промоутеров</a:t>
            </a:r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7663" y="1916832"/>
            <a:ext cx="3290441" cy="472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 bwMode="auto">
          <a:xfrm>
            <a:off x="2364417" y="836712"/>
            <a:ext cx="6805612" cy="5445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i="0" dirty="0" smtClean="0">
                <a:latin typeface="Bliss Pro" pitchFamily="50" charset="0"/>
              </a:rPr>
              <a:t>Технический</a:t>
            </a:r>
            <a:r>
              <a:rPr lang="en-US" sz="2400" i="0" dirty="0" smtClean="0">
                <a:latin typeface="Bliss Pro" pitchFamily="50" charset="0"/>
              </a:rPr>
              <a:t>/</a:t>
            </a:r>
            <a:r>
              <a:rPr lang="ru-RU" sz="2400" i="0" dirty="0" smtClean="0">
                <a:latin typeface="Bliss Pro" pitchFamily="50" charset="0"/>
              </a:rPr>
              <a:t>маркетинговый аудит платежных терминалов</a:t>
            </a:r>
            <a:r>
              <a:rPr lang="en-US" sz="2400" i="0" dirty="0" smtClean="0">
                <a:latin typeface="Bliss Pro" pitchFamily="50" charset="0"/>
              </a:rPr>
              <a:t>/</a:t>
            </a:r>
            <a:r>
              <a:rPr lang="ru-RU" sz="2400" i="0" dirty="0" smtClean="0">
                <a:latin typeface="Bliss Pro" pitchFamily="50" charset="0"/>
              </a:rPr>
              <a:t>банкоматов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6960" y="2247106"/>
            <a:ext cx="6140908" cy="370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836712"/>
            <a:ext cx="6500812" cy="5635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0" dirty="0" smtClean="0">
                <a:latin typeface="Bliss Pro" pitchFamily="50" charset="0"/>
              </a:rPr>
              <a:t>Контроль выкладки промо-материалов </a:t>
            </a:r>
            <a:r>
              <a:rPr lang="en-US" sz="2400" i="0" dirty="0" smtClean="0">
                <a:latin typeface="Bliss Pro" pitchFamily="50" charset="0"/>
              </a:rPr>
              <a:t/>
            </a:r>
            <a:br>
              <a:rPr lang="en-US" sz="2400" i="0" dirty="0" smtClean="0">
                <a:latin typeface="Bliss Pro" pitchFamily="50" charset="0"/>
              </a:rPr>
            </a:br>
            <a:r>
              <a:rPr lang="ru-RU" sz="2400" i="0" dirty="0" smtClean="0">
                <a:latin typeface="Bliss Pro" pitchFamily="50" charset="0"/>
              </a:rPr>
              <a:t>в точках продаж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132856"/>
            <a:ext cx="6657972" cy="4327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239888" y="2204864"/>
            <a:ext cx="4630811" cy="539331"/>
            <a:chOff x="2239888" y="4296495"/>
            <a:chExt cx="4630811" cy="53933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654300" y="4296495"/>
              <a:ext cx="4216399" cy="53513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2239888" y="4296495"/>
              <a:ext cx="625624" cy="539331"/>
            </a:xfrm>
            <a:prstGeom prst="hexagon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 Box 54"/>
            <p:cNvSpPr txBox="1">
              <a:spLocks noChangeArrowheads="1"/>
            </p:cNvSpPr>
            <p:nvPr/>
          </p:nvSpPr>
          <p:spPr bwMode="gray">
            <a:xfrm>
              <a:off x="2438400" y="4382803"/>
              <a:ext cx="3429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ru-RU" dirty="0">
                  <a:solidFill>
                    <a:schemeClr val="bg1"/>
                  </a:solidFill>
                  <a:latin typeface="Bliss Pro" pitchFamily="50" charset="0"/>
                </a:rPr>
                <a:t>Демонстрация</a:t>
              </a:r>
            </a:p>
          </p:txBody>
        </p:sp>
        <p:sp>
          <p:nvSpPr>
            <p:cNvPr id="11" name="Text Box 55"/>
            <p:cNvSpPr txBox="1">
              <a:spLocks noChangeArrowheads="1"/>
            </p:cNvSpPr>
            <p:nvPr/>
          </p:nvSpPr>
          <p:spPr bwMode="gray">
            <a:xfrm>
              <a:off x="2363788" y="433546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9408" y="2889123"/>
            <a:ext cx="5572872" cy="3924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533400" y="2133600"/>
            <a:ext cx="5562600" cy="31242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i="0" dirty="0" smtClean="0">
                <a:latin typeface="Bliss Pro" pitchFamily="50" charset="0"/>
              </a:rPr>
              <a:t>Подробнее о </a:t>
            </a:r>
            <a:r>
              <a:rPr lang="en-US" i="0" dirty="0" err="1" smtClean="0">
                <a:latin typeface="Bliss Pro" pitchFamily="50" charset="0"/>
              </a:rPr>
              <a:t>EasyData</a:t>
            </a:r>
            <a:r>
              <a:rPr lang="en-US" i="0" dirty="0" smtClean="0">
                <a:latin typeface="Bliss Pro" pitchFamily="50" charset="0"/>
              </a:rPr>
              <a:t>  </a:t>
            </a:r>
            <a:r>
              <a:rPr lang="en-US" i="0" dirty="0" smtClean="0">
                <a:latin typeface="Bliss Pro" pitchFamily="50" charset="0"/>
                <a:hlinkClick r:id="rId2"/>
              </a:rPr>
              <a:t>http://easydata.me</a:t>
            </a:r>
            <a:r>
              <a:rPr lang="ru-RU" i="0" dirty="0" smtClean="0">
                <a:latin typeface="Bliss Pro" pitchFamily="50" charset="0"/>
              </a:rPr>
              <a:t> </a:t>
            </a:r>
            <a:br>
              <a:rPr lang="ru-RU" i="0" dirty="0" smtClean="0">
                <a:latin typeface="Bliss Pro" pitchFamily="50" charset="0"/>
              </a:rPr>
            </a:br>
            <a:r>
              <a:rPr lang="en-US" i="0" dirty="0" smtClean="0">
                <a:latin typeface="Bliss Pro" pitchFamily="50" charset="0"/>
              </a:rPr>
              <a:t/>
            </a:r>
            <a:br>
              <a:rPr lang="en-US" i="0" dirty="0" smtClean="0">
                <a:latin typeface="Bliss Pro" pitchFamily="50" charset="0"/>
              </a:rPr>
            </a:br>
            <a:r>
              <a:rPr lang="ru-RU" i="0" dirty="0" smtClean="0">
                <a:latin typeface="Bliss Pro" pitchFamily="50" charset="0"/>
              </a:rPr>
              <a:t>Напишите нам</a:t>
            </a:r>
            <a:br>
              <a:rPr lang="ru-RU" i="0" dirty="0" smtClean="0">
                <a:latin typeface="Bliss Pro" pitchFamily="50" charset="0"/>
              </a:rPr>
            </a:br>
            <a:r>
              <a:rPr lang="en-US" i="0" dirty="0" smtClean="0">
                <a:latin typeface="Bliss Pro" pitchFamily="50" charset="0"/>
                <a:hlinkClick r:id="rId3"/>
              </a:rPr>
              <a:t>info@easydata.me</a:t>
            </a:r>
            <a:endParaRPr lang="ru-RU" i="0" kern="0" dirty="0" smtClean="0">
              <a:latin typeface="Bliss Pro" pitchFamily="50" charset="0"/>
            </a:endParaRPr>
          </a:p>
        </p:txBody>
      </p:sp>
      <p:sp>
        <p:nvSpPr>
          <p:cNvPr id="22531" name="Прямоугольник 2"/>
          <p:cNvSpPr>
            <a:spLocks noChangeArrowheads="1"/>
          </p:cNvSpPr>
          <p:nvPr/>
        </p:nvSpPr>
        <p:spPr bwMode="auto">
          <a:xfrm>
            <a:off x="533400" y="609600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Bliss Pro" pitchFamily="50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2239888" y="3537741"/>
            <a:ext cx="4630811" cy="539331"/>
            <a:chOff x="2239888" y="3465733"/>
            <a:chExt cx="4630811" cy="53933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654300" y="3465733"/>
              <a:ext cx="4216399" cy="53513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Шестиугольник 25"/>
            <p:cNvSpPr/>
            <p:nvPr/>
          </p:nvSpPr>
          <p:spPr>
            <a:xfrm>
              <a:off x="2239888" y="3465733"/>
              <a:ext cx="625624" cy="539331"/>
            </a:xfrm>
            <a:prstGeom prst="hexagon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38" name="Text Box 50"/>
            <p:cNvSpPr txBox="1">
              <a:spLocks noChangeArrowheads="1"/>
            </p:cNvSpPr>
            <p:nvPr/>
          </p:nvSpPr>
          <p:spPr bwMode="gray">
            <a:xfrm>
              <a:off x="2363788" y="349726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4" name="Группа 3"/>
          <p:cNvGrpSpPr/>
          <p:nvPr/>
        </p:nvGrpSpPr>
        <p:grpSpPr>
          <a:xfrm>
            <a:off x="2239888" y="2673645"/>
            <a:ext cx="4630811" cy="742959"/>
            <a:chOff x="2239888" y="2638635"/>
            <a:chExt cx="4630811" cy="74295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654300" y="2638635"/>
              <a:ext cx="4216399" cy="53513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" name="Шестиугольник 1"/>
            <p:cNvSpPr/>
            <p:nvPr/>
          </p:nvSpPr>
          <p:spPr>
            <a:xfrm>
              <a:off x="2239888" y="2638635"/>
              <a:ext cx="625624" cy="539331"/>
            </a:xfrm>
            <a:prstGeom prst="hexagon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41" name="Text Box 44"/>
            <p:cNvSpPr txBox="1">
              <a:spLocks noChangeArrowheads="1"/>
            </p:cNvSpPr>
            <p:nvPr/>
          </p:nvSpPr>
          <p:spPr bwMode="gray">
            <a:xfrm>
              <a:off x="2438400" y="2735263"/>
              <a:ext cx="4343400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ru-RU" dirty="0" smtClean="0">
                  <a:solidFill>
                    <a:schemeClr val="bg1"/>
                  </a:solidFill>
                  <a:latin typeface="Bliss Pro" pitchFamily="50" charset="0"/>
                </a:rPr>
                <a:t>Автоматизация полевого персонала</a:t>
              </a:r>
              <a:endParaRPr lang="ru-RU" dirty="0">
                <a:solidFill>
                  <a:schemeClr val="bg1"/>
                </a:solidFill>
                <a:latin typeface="Bliss Pro" pitchFamily="50" charset="0"/>
              </a:endParaRPr>
            </a:p>
          </p:txBody>
        </p:sp>
        <p:sp>
          <p:nvSpPr>
            <p:cNvPr id="5142" name="Text Box 45"/>
            <p:cNvSpPr txBox="1">
              <a:spLocks noChangeArrowheads="1"/>
            </p:cNvSpPr>
            <p:nvPr/>
          </p:nvSpPr>
          <p:spPr bwMode="gray">
            <a:xfrm>
              <a:off x="2363788" y="265906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sp>
        <p:nvSpPr>
          <p:cNvPr id="5137" name="Text Box 49"/>
          <p:cNvSpPr txBox="1">
            <a:spLocks noChangeArrowheads="1"/>
          </p:cNvSpPr>
          <p:nvPr/>
        </p:nvSpPr>
        <p:spPr bwMode="gray">
          <a:xfrm>
            <a:off x="2438400" y="3612927"/>
            <a:ext cx="5486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>
                <a:solidFill>
                  <a:schemeClr val="bg1"/>
                </a:solidFill>
                <a:latin typeface="Bliss Pro" pitchFamily="50" charset="0"/>
              </a:rPr>
              <a:t>Примеры использования </a:t>
            </a:r>
            <a:r>
              <a:rPr lang="en-US" dirty="0" err="1">
                <a:solidFill>
                  <a:schemeClr val="bg1"/>
                </a:solidFill>
                <a:latin typeface="Bliss Pro" pitchFamily="50" charset="0"/>
              </a:rPr>
              <a:t>EasyData</a:t>
            </a:r>
            <a:endParaRPr lang="ru-RU" dirty="0">
              <a:solidFill>
                <a:schemeClr val="bg1"/>
              </a:solidFill>
              <a:latin typeface="Bliss Pro" pitchFamily="50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239888" y="4401837"/>
            <a:ext cx="4630811" cy="539331"/>
            <a:chOff x="2239888" y="4296495"/>
            <a:chExt cx="4630811" cy="539331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2654300" y="4296495"/>
              <a:ext cx="4216399" cy="53513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Шестиугольник 27"/>
            <p:cNvSpPr/>
            <p:nvPr/>
          </p:nvSpPr>
          <p:spPr>
            <a:xfrm>
              <a:off x="2239888" y="4296495"/>
              <a:ext cx="625624" cy="539331"/>
            </a:xfrm>
            <a:prstGeom prst="hexagon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33" name="Text Box 54"/>
            <p:cNvSpPr txBox="1">
              <a:spLocks noChangeArrowheads="1"/>
            </p:cNvSpPr>
            <p:nvPr/>
          </p:nvSpPr>
          <p:spPr bwMode="gray">
            <a:xfrm>
              <a:off x="2438400" y="4382803"/>
              <a:ext cx="34290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ru-RU" dirty="0">
                  <a:solidFill>
                    <a:schemeClr val="bg1"/>
                  </a:solidFill>
                  <a:latin typeface="Bliss Pro" pitchFamily="50" charset="0"/>
                </a:rPr>
                <a:t>Демонстрация</a:t>
              </a:r>
            </a:p>
          </p:txBody>
        </p:sp>
        <p:sp>
          <p:nvSpPr>
            <p:cNvPr id="5134" name="Text Box 55"/>
            <p:cNvSpPr txBox="1">
              <a:spLocks noChangeArrowheads="1"/>
            </p:cNvSpPr>
            <p:nvPr/>
          </p:nvSpPr>
          <p:spPr bwMode="gray">
            <a:xfrm>
              <a:off x="2363788" y="433546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239887" y="5265933"/>
            <a:ext cx="4630811" cy="539331"/>
            <a:chOff x="2239887" y="5229200"/>
            <a:chExt cx="4630811" cy="53933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2654299" y="5229200"/>
              <a:ext cx="4216399" cy="53513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Шестиугольник 29"/>
            <p:cNvSpPr/>
            <p:nvPr/>
          </p:nvSpPr>
          <p:spPr>
            <a:xfrm>
              <a:off x="2239887" y="5229200"/>
              <a:ext cx="625624" cy="539331"/>
            </a:xfrm>
            <a:prstGeom prst="hexagon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29" name="Text Box 59"/>
            <p:cNvSpPr txBox="1">
              <a:spLocks noChangeArrowheads="1"/>
            </p:cNvSpPr>
            <p:nvPr/>
          </p:nvSpPr>
          <p:spPr bwMode="gray">
            <a:xfrm>
              <a:off x="2438400" y="5293519"/>
              <a:ext cx="34290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ru-RU" dirty="0">
                  <a:solidFill>
                    <a:schemeClr val="bg1"/>
                  </a:solidFill>
                  <a:latin typeface="Bliss Pro" pitchFamily="50" charset="0"/>
                </a:rPr>
                <a:t>Ответы на вопросы</a:t>
              </a:r>
            </a:p>
          </p:txBody>
        </p:sp>
        <p:sp>
          <p:nvSpPr>
            <p:cNvPr id="5130" name="Text Box 60"/>
            <p:cNvSpPr txBox="1">
              <a:spLocks noChangeArrowheads="1"/>
            </p:cNvSpPr>
            <p:nvPr/>
          </p:nvSpPr>
          <p:spPr bwMode="gray">
            <a:xfrm>
              <a:off x="2363788" y="524986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folHlink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  <p:sp>
        <p:nvSpPr>
          <p:cNvPr id="5126" name="Заголовок 1"/>
          <p:cNvSpPr>
            <a:spLocks noGrp="1"/>
          </p:cNvSpPr>
          <p:nvPr>
            <p:ph type="title"/>
          </p:nvPr>
        </p:nvSpPr>
        <p:spPr bwMode="auto">
          <a:xfrm>
            <a:off x="2643188" y="914400"/>
            <a:ext cx="6500812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i="0" dirty="0" smtClean="0">
                <a:latin typeface="Bliss Pro" pitchFamily="50" charset="0"/>
              </a:rPr>
              <a:t>План доклада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2363788" y="2966787"/>
            <a:ext cx="4392607" cy="3855533"/>
          </a:xfrm>
        </p:spPr>
      </p:pic>
      <p:grpSp>
        <p:nvGrpSpPr>
          <p:cNvPr id="8" name="Группа 7"/>
          <p:cNvGrpSpPr/>
          <p:nvPr/>
        </p:nvGrpSpPr>
        <p:grpSpPr>
          <a:xfrm>
            <a:off x="2239888" y="2230942"/>
            <a:ext cx="4630811" cy="847310"/>
            <a:chOff x="2239888" y="2638635"/>
            <a:chExt cx="4630811" cy="84731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2654300" y="2638635"/>
              <a:ext cx="4216399" cy="53513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Шестиугольник 9"/>
            <p:cNvSpPr/>
            <p:nvPr/>
          </p:nvSpPr>
          <p:spPr>
            <a:xfrm>
              <a:off x="2239888" y="2638635"/>
              <a:ext cx="625624" cy="539331"/>
            </a:xfrm>
            <a:prstGeom prst="hexagon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Text Box 44"/>
            <p:cNvSpPr txBox="1">
              <a:spLocks noChangeArrowheads="1"/>
            </p:cNvSpPr>
            <p:nvPr/>
          </p:nvSpPr>
          <p:spPr bwMode="gray">
            <a:xfrm>
              <a:off x="2438400" y="2654948"/>
              <a:ext cx="43434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 eaLnBrk="1" hangingPunct="1"/>
              <a:r>
                <a:rPr lang="ru-RU" sz="2400" dirty="0" smtClean="0">
                  <a:solidFill>
                    <a:schemeClr val="bg1"/>
                  </a:solidFill>
                  <a:latin typeface="Bliss Pro" pitchFamily="50" charset="0"/>
                </a:rPr>
                <a:t>Автоматизация полевого персонала</a:t>
              </a:r>
              <a:endParaRPr lang="ru-RU" sz="2400" dirty="0">
                <a:solidFill>
                  <a:schemeClr val="bg1"/>
                </a:solidFill>
                <a:latin typeface="Bliss Pro" pitchFamily="50" charset="0"/>
              </a:endParaRPr>
            </a:p>
          </p:txBody>
        </p:sp>
        <p:sp>
          <p:nvSpPr>
            <p:cNvPr id="12" name="Text Box 45"/>
            <p:cNvSpPr txBox="1">
              <a:spLocks noChangeArrowheads="1"/>
            </p:cNvSpPr>
            <p:nvPr/>
          </p:nvSpPr>
          <p:spPr bwMode="gray">
            <a:xfrm>
              <a:off x="2363788" y="265906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1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Группа 27"/>
          <p:cNvGrpSpPr/>
          <p:nvPr/>
        </p:nvGrpSpPr>
        <p:grpSpPr>
          <a:xfrm>
            <a:off x="5574209" y="1988840"/>
            <a:ext cx="1873894" cy="372455"/>
            <a:chOff x="899592" y="1844824"/>
            <a:chExt cx="1873894" cy="372455"/>
          </a:xfrm>
        </p:grpSpPr>
        <p:sp>
          <p:nvSpPr>
            <p:cNvPr id="32" name="Шестиугольник 31"/>
            <p:cNvSpPr/>
            <p:nvPr/>
          </p:nvSpPr>
          <p:spPr>
            <a:xfrm>
              <a:off x="899592" y="1844824"/>
              <a:ext cx="432048" cy="372455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Шестиугольник 32"/>
            <p:cNvSpPr/>
            <p:nvPr/>
          </p:nvSpPr>
          <p:spPr>
            <a:xfrm>
              <a:off x="2341438" y="1844824"/>
              <a:ext cx="432048" cy="372455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1187624" y="1844824"/>
              <a:ext cx="1405557" cy="37245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 bwMode="auto">
          <a:xfrm>
            <a:off x="2411760" y="980728"/>
            <a:ext cx="6500813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i="0" dirty="0" smtClean="0">
                <a:latin typeface="Bliss Pro" pitchFamily="50" charset="0"/>
              </a:rPr>
              <a:t>Внедрение технологии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641153" y="2002669"/>
            <a:ext cx="1873894" cy="372455"/>
            <a:chOff x="1656234" y="2247442"/>
            <a:chExt cx="1873894" cy="372455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1656234" y="2247442"/>
              <a:ext cx="1873894" cy="372455"/>
              <a:chOff x="899592" y="1844824"/>
              <a:chExt cx="1873894" cy="372455"/>
            </a:xfrm>
          </p:grpSpPr>
          <p:sp>
            <p:nvSpPr>
              <p:cNvPr id="3" name="Шестиугольник 2"/>
              <p:cNvSpPr/>
              <p:nvPr/>
            </p:nvSpPr>
            <p:spPr>
              <a:xfrm>
                <a:off x="899592" y="1844824"/>
                <a:ext cx="432048" cy="372455"/>
              </a:xfrm>
              <a:prstGeom prst="hexag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8" name="Шестиугольник 17"/>
              <p:cNvSpPr/>
              <p:nvPr/>
            </p:nvSpPr>
            <p:spPr>
              <a:xfrm>
                <a:off x="2341438" y="1844824"/>
                <a:ext cx="432048" cy="372455"/>
              </a:xfrm>
              <a:prstGeom prst="hexag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1187624" y="1844824"/>
                <a:ext cx="1405557" cy="37245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175" name="Text Box 14"/>
            <p:cNvSpPr txBox="1">
              <a:spLocks noChangeArrowheads="1"/>
            </p:cNvSpPr>
            <p:nvPr/>
          </p:nvSpPr>
          <p:spPr bwMode="gray">
            <a:xfrm>
              <a:off x="1905000" y="2263775"/>
              <a:ext cx="137636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dirty="0">
                  <a:solidFill>
                    <a:schemeClr val="bg1"/>
                  </a:solidFill>
                </a:rPr>
                <a:t>Проблема №1</a:t>
              </a:r>
            </a:p>
          </p:txBody>
        </p:sp>
      </p:grpSp>
      <p:sp>
        <p:nvSpPr>
          <p:cNvPr id="29" name="Заголовок 1"/>
          <p:cNvSpPr txBox="1">
            <a:spLocks/>
          </p:cNvSpPr>
          <p:nvPr/>
        </p:nvSpPr>
        <p:spPr>
          <a:xfrm>
            <a:off x="1016000" y="2436515"/>
            <a:ext cx="3124200" cy="28987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i="0" dirty="0">
                <a:solidFill>
                  <a:schemeClr val="tx1"/>
                </a:solidFill>
                <a:latin typeface="+mn-lt"/>
              </a:rPr>
              <a:t>Как правило, решения по автоматизации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1600" b="1" i="0" dirty="0">
                <a:solidFill>
                  <a:schemeClr val="tx1"/>
                </a:solidFill>
                <a:latin typeface="+mn-lt"/>
              </a:rPr>
              <a:t>сложные</a:t>
            </a:r>
            <a:r>
              <a:rPr lang="ru-RU" sz="1600" i="0" dirty="0">
                <a:solidFill>
                  <a:schemeClr val="tx1"/>
                </a:solidFill>
                <a:latin typeface="+mn-lt"/>
              </a:rPr>
              <a:t> по функционалу 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1600" b="1" i="0" dirty="0">
                <a:solidFill>
                  <a:schemeClr val="tx1"/>
                </a:solidFill>
                <a:latin typeface="+mn-lt"/>
              </a:rPr>
              <a:t>дорогостоящие</a:t>
            </a:r>
            <a:r>
              <a:rPr lang="ru-RU" sz="1600" i="0" dirty="0">
                <a:solidFill>
                  <a:schemeClr val="tx1"/>
                </a:solidFill>
                <a:latin typeface="+mn-lt"/>
              </a:rPr>
              <a:t> и </a:t>
            </a:r>
            <a:r>
              <a:rPr lang="ru-RU" sz="1600" b="1" i="0" dirty="0">
                <a:solidFill>
                  <a:schemeClr val="tx1"/>
                </a:solidFill>
                <a:latin typeface="+mn-lt"/>
              </a:rPr>
              <a:t>длительные</a:t>
            </a:r>
            <a:r>
              <a:rPr lang="ru-RU" sz="1600" i="0" dirty="0">
                <a:solidFill>
                  <a:schemeClr val="tx1"/>
                </a:solidFill>
                <a:latin typeface="+mn-lt"/>
              </a:rPr>
              <a:t> по времени внедрения и адаптации персонала</a:t>
            </a:r>
            <a:endParaRPr lang="ru-RU" sz="1600" i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181" name="Text Box 14"/>
          <p:cNvSpPr txBox="1">
            <a:spLocks noChangeArrowheads="1"/>
          </p:cNvSpPr>
          <p:nvPr/>
        </p:nvSpPr>
        <p:spPr bwMode="gray">
          <a:xfrm>
            <a:off x="6034088" y="2004715"/>
            <a:ext cx="962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EasyData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35" name="Заголовок 1"/>
          <p:cNvSpPr txBox="1">
            <a:spLocks/>
          </p:cNvSpPr>
          <p:nvPr/>
        </p:nvSpPr>
        <p:spPr>
          <a:xfrm>
            <a:off x="5076056" y="2390378"/>
            <a:ext cx="3528392" cy="33861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Графический интерфейс </a:t>
            </a:r>
            <a:r>
              <a:rPr lang="ru-RU" sz="1600" b="1" i="0" dirty="0" err="1" smtClean="0">
                <a:solidFill>
                  <a:schemeClr val="tx1"/>
                </a:solidFill>
                <a:latin typeface="+mn-lt"/>
              </a:rPr>
              <a:t>drag&amp;drop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 позволяет неискушенным в технологиях пользователям создавать анкеты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любой сложности без затрат на программирование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+mn-lt"/>
              </a:rPr>
              <a:t>Простота использования 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системы значительно снижает затраты на обучение полевого персонала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41153" y="5084634"/>
            <a:ext cx="1489082" cy="1512718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15059" y="5656327"/>
            <a:ext cx="85151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6"/>
                </a:solidFill>
              </a:rPr>
              <a:t>BYOD</a:t>
            </a:r>
            <a:endParaRPr lang="ru-RU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7181" grpId="0"/>
      <p:bldP spid="3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2339752" y="980728"/>
            <a:ext cx="6912768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i="0" dirty="0" smtClean="0">
                <a:latin typeface="Bliss Pro" pitchFamily="50" charset="0"/>
              </a:rPr>
              <a:t>Качество мобильного Интернета</a:t>
            </a:r>
          </a:p>
        </p:txBody>
      </p:sp>
      <p:sp>
        <p:nvSpPr>
          <p:cNvPr id="8199" name="Text Box 14"/>
          <p:cNvSpPr txBox="1">
            <a:spLocks noChangeArrowheads="1"/>
          </p:cNvSpPr>
          <p:nvPr/>
        </p:nvSpPr>
        <p:spPr bwMode="gray">
          <a:xfrm>
            <a:off x="1905000" y="2263775"/>
            <a:ext cx="13763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</a:rPr>
              <a:t>Проблема №2</a:t>
            </a: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1016000" y="2681288"/>
            <a:ext cx="3124200" cy="28987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+mn-lt"/>
              </a:rPr>
              <a:t>Нестабильное подключение 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и</a:t>
            </a:r>
            <a:r>
              <a:rPr lang="ru-RU" sz="1600" b="1" i="0" dirty="0" smtClean="0">
                <a:solidFill>
                  <a:schemeClr val="tx1"/>
                </a:solidFill>
                <a:latin typeface="+mn-lt"/>
              </a:rPr>
              <a:t> низкая скорость 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мобильного Интернета усложняет установку и использование мобильного приложения</a:t>
            </a:r>
            <a:endParaRPr lang="ru-RU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205" name="Text Box 14"/>
          <p:cNvSpPr txBox="1">
            <a:spLocks noChangeArrowheads="1"/>
          </p:cNvSpPr>
          <p:nvPr/>
        </p:nvSpPr>
        <p:spPr bwMode="gray">
          <a:xfrm>
            <a:off x="6034088" y="2233613"/>
            <a:ext cx="962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EasyData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39" name="Заголовок 1"/>
          <p:cNvSpPr txBox="1">
            <a:spLocks/>
          </p:cNvSpPr>
          <p:nvPr/>
        </p:nvSpPr>
        <p:spPr>
          <a:xfrm>
            <a:off x="5076056" y="2420888"/>
            <a:ext cx="2736304" cy="28987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Мобильное приложение </a:t>
            </a:r>
            <a:r>
              <a:rPr lang="en-US" sz="1600" i="0" dirty="0" err="1" smtClean="0">
                <a:solidFill>
                  <a:schemeClr val="tx1"/>
                </a:solidFill>
                <a:latin typeface="+mn-lt"/>
              </a:rPr>
              <a:t>EasyData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 размером </a:t>
            </a:r>
            <a:r>
              <a:rPr lang="ru-RU" sz="1600" b="1" i="0" dirty="0" smtClean="0">
                <a:solidFill>
                  <a:schemeClr val="tx1"/>
                </a:solidFill>
                <a:latin typeface="+mn-lt"/>
              </a:rPr>
              <a:t>менее 3Мб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. Его всегда можно загрузить в зоне невысокой доступности Интернет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Заполнить анкету и сохранить данные можно в </a:t>
            </a:r>
            <a:r>
              <a:rPr lang="ru-RU" sz="1600" b="1" i="0" dirty="0" err="1" smtClean="0">
                <a:solidFill>
                  <a:schemeClr val="tx1"/>
                </a:solidFill>
                <a:latin typeface="+mn-lt"/>
              </a:rPr>
              <a:t>оффлайн</a:t>
            </a:r>
            <a:r>
              <a:rPr lang="ru-RU" sz="1600" b="1" i="0" dirty="0" smtClean="0">
                <a:solidFill>
                  <a:schemeClr val="tx1"/>
                </a:solidFill>
                <a:latin typeface="+mn-lt"/>
              </a:rPr>
              <a:t>-режиме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, затем отправить их при подключении к Интернет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5574209" y="1988840"/>
            <a:ext cx="1873894" cy="386962"/>
            <a:chOff x="899592" y="1844824"/>
            <a:chExt cx="1873894" cy="372455"/>
          </a:xfrm>
        </p:grpSpPr>
        <p:sp>
          <p:nvSpPr>
            <p:cNvPr id="18" name="Шестиугольник 17"/>
            <p:cNvSpPr/>
            <p:nvPr/>
          </p:nvSpPr>
          <p:spPr>
            <a:xfrm>
              <a:off x="899592" y="1844824"/>
              <a:ext cx="432048" cy="372455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Шестиугольник 18"/>
            <p:cNvSpPr/>
            <p:nvPr/>
          </p:nvSpPr>
          <p:spPr>
            <a:xfrm>
              <a:off x="2341438" y="1844824"/>
              <a:ext cx="432048" cy="372455"/>
            </a:xfrm>
            <a:prstGeom prst="hexagon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187624" y="1844824"/>
              <a:ext cx="1405557" cy="37245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641153" y="2002669"/>
            <a:ext cx="1873894" cy="372455"/>
            <a:chOff x="1656234" y="2247442"/>
            <a:chExt cx="1873894" cy="372455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1656234" y="2247442"/>
              <a:ext cx="1873894" cy="372455"/>
              <a:chOff x="899592" y="1844824"/>
              <a:chExt cx="1873894" cy="372455"/>
            </a:xfrm>
          </p:grpSpPr>
          <p:sp>
            <p:nvSpPr>
              <p:cNvPr id="26" name="Шестиугольник 25"/>
              <p:cNvSpPr/>
              <p:nvPr/>
            </p:nvSpPr>
            <p:spPr>
              <a:xfrm>
                <a:off x="899592" y="1844824"/>
                <a:ext cx="432048" cy="372455"/>
              </a:xfrm>
              <a:prstGeom prst="hexag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7" name="Шестиугольник 26"/>
              <p:cNvSpPr/>
              <p:nvPr/>
            </p:nvSpPr>
            <p:spPr>
              <a:xfrm>
                <a:off x="2341438" y="1844824"/>
                <a:ext cx="432048" cy="372455"/>
              </a:xfrm>
              <a:prstGeom prst="hexag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187624" y="1844824"/>
                <a:ext cx="1405557" cy="37245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25" name="Text Box 14"/>
            <p:cNvSpPr txBox="1">
              <a:spLocks noChangeArrowheads="1"/>
            </p:cNvSpPr>
            <p:nvPr/>
          </p:nvSpPr>
          <p:spPr bwMode="gray">
            <a:xfrm>
              <a:off x="1905000" y="2263775"/>
              <a:ext cx="1376363" cy="3079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1400" dirty="0">
                  <a:solidFill>
                    <a:schemeClr val="bg1"/>
                  </a:solidFill>
                </a:rPr>
                <a:t>Проблема </a:t>
              </a:r>
              <a:r>
                <a:rPr lang="ru-RU" sz="1400" dirty="0" smtClean="0">
                  <a:solidFill>
                    <a:schemeClr val="bg1"/>
                  </a:solidFill>
                </a:rPr>
                <a:t>№</a:t>
              </a:r>
              <a:r>
                <a:rPr lang="en-US" sz="1400" dirty="0" smtClean="0">
                  <a:solidFill>
                    <a:schemeClr val="bg1"/>
                  </a:solidFill>
                </a:rPr>
                <a:t>2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" name="Text Box 14"/>
          <p:cNvSpPr txBox="1">
            <a:spLocks noChangeArrowheads="1"/>
          </p:cNvSpPr>
          <p:nvPr/>
        </p:nvSpPr>
        <p:spPr bwMode="gray">
          <a:xfrm>
            <a:off x="6034088" y="2004715"/>
            <a:ext cx="962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EasyData</a:t>
            </a: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33" grpId="0"/>
      <p:bldP spid="8205" grpId="0"/>
      <p:bldP spid="3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 bwMode="auto">
          <a:xfrm>
            <a:off x="2514600" y="980728"/>
            <a:ext cx="6500813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i="0" dirty="0" smtClean="0">
                <a:latin typeface="Bliss Pro" pitchFamily="50" charset="0"/>
              </a:rPr>
              <a:t>Достоверность информации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1187624" y="2681288"/>
            <a:ext cx="2952576" cy="28987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+mn-lt"/>
              </a:rPr>
              <a:t>Нет гарантии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, что задание выполнено добросовестно - в нужное время, по нужному адресу - а не лежа на диване 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  <a:sym typeface="Wingdings" pitchFamily="2" charset="2"/>
              </a:rPr>
              <a:t></a:t>
            </a:r>
            <a:endParaRPr lang="ru-RU" sz="1600" i="0" dirty="0" smtClean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5058048" y="2557463"/>
            <a:ext cx="2812628" cy="28987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Приложение позволяет ставить </a:t>
            </a:r>
            <a:r>
              <a:rPr lang="ru-RU" sz="1600" b="1" i="0" dirty="0" err="1" smtClean="0">
                <a:solidFill>
                  <a:schemeClr val="tx1"/>
                </a:solidFill>
                <a:latin typeface="+mn-lt"/>
              </a:rPr>
              <a:t>геометку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, показывающую местоположение и маршрут передвижения сотрудника во время выполнения задания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1600" b="1" i="0" dirty="0" smtClean="0">
                <a:solidFill>
                  <a:schemeClr val="tx1"/>
                </a:solidFill>
                <a:latin typeface="+mn-lt"/>
              </a:rPr>
              <a:t>Временная метка 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(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time stamp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) позволяет отмечать время</a:t>
            </a:r>
            <a:r>
              <a:rPr lang="en-US" sz="160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начала и окончания заполнения анкеты</a:t>
            </a: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v"/>
              <a:defRPr/>
            </a:pPr>
            <a:endParaRPr lang="ru-RU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gray">
          <a:xfrm>
            <a:off x="1905000" y="2263775"/>
            <a:ext cx="13763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</a:rPr>
              <a:t>Проблема №2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gray">
          <a:xfrm>
            <a:off x="6034088" y="2233613"/>
            <a:ext cx="962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EasyData</a:t>
            </a:r>
            <a:endParaRPr lang="ru-RU" sz="1400">
              <a:solidFill>
                <a:schemeClr val="bg1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4927724" y="1988840"/>
            <a:ext cx="3073276" cy="4608512"/>
            <a:chOff x="994668" y="2247442"/>
            <a:chExt cx="3073276" cy="4435747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994668" y="2438851"/>
              <a:ext cx="3073276" cy="4244338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1641153" y="2247442"/>
              <a:ext cx="1873894" cy="372455"/>
              <a:chOff x="899592" y="1844824"/>
              <a:chExt cx="1873894" cy="372455"/>
            </a:xfrm>
          </p:grpSpPr>
          <p:sp>
            <p:nvSpPr>
              <p:cNvPr id="20" name="Шестиугольник 19"/>
              <p:cNvSpPr/>
              <p:nvPr/>
            </p:nvSpPr>
            <p:spPr>
              <a:xfrm>
                <a:off x="899592" y="1844824"/>
                <a:ext cx="432048" cy="372455"/>
              </a:xfrm>
              <a:prstGeom prst="hexag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Шестиугольник 20"/>
              <p:cNvSpPr/>
              <p:nvPr/>
            </p:nvSpPr>
            <p:spPr>
              <a:xfrm>
                <a:off x="2341438" y="1844824"/>
                <a:ext cx="432048" cy="372455"/>
              </a:xfrm>
              <a:prstGeom prst="hexag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Прямоугольник 21"/>
              <p:cNvSpPr/>
              <p:nvPr/>
            </p:nvSpPr>
            <p:spPr>
              <a:xfrm>
                <a:off x="1187624" y="1844824"/>
                <a:ext cx="1405557" cy="37245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3" name="Группа 22"/>
          <p:cNvGrpSpPr/>
          <p:nvPr/>
        </p:nvGrpSpPr>
        <p:grpSpPr>
          <a:xfrm>
            <a:off x="994668" y="2002669"/>
            <a:ext cx="3073276" cy="2981758"/>
            <a:chOff x="994668" y="2247442"/>
            <a:chExt cx="3073276" cy="298175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994668" y="2438852"/>
              <a:ext cx="3073276" cy="2790348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1641153" y="2247442"/>
              <a:ext cx="1873894" cy="372455"/>
              <a:chOff x="1656234" y="2247442"/>
              <a:chExt cx="1873894" cy="372455"/>
            </a:xfrm>
          </p:grpSpPr>
          <p:grpSp>
            <p:nvGrpSpPr>
              <p:cNvPr id="26" name="Группа 25"/>
              <p:cNvGrpSpPr/>
              <p:nvPr/>
            </p:nvGrpSpPr>
            <p:grpSpPr>
              <a:xfrm>
                <a:off x="1656234" y="2247442"/>
                <a:ext cx="1873894" cy="372455"/>
                <a:chOff x="899592" y="1844824"/>
                <a:chExt cx="1873894" cy="372455"/>
              </a:xfrm>
            </p:grpSpPr>
            <p:sp>
              <p:nvSpPr>
                <p:cNvPr id="29" name="Шестиугольник 28"/>
                <p:cNvSpPr/>
                <p:nvPr/>
              </p:nvSpPr>
              <p:spPr>
                <a:xfrm>
                  <a:off x="899592" y="1844824"/>
                  <a:ext cx="432048" cy="372455"/>
                </a:xfrm>
                <a:prstGeom prst="hexagon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Шестиугольник 29"/>
                <p:cNvSpPr/>
                <p:nvPr/>
              </p:nvSpPr>
              <p:spPr>
                <a:xfrm>
                  <a:off x="2341438" y="1844824"/>
                  <a:ext cx="432048" cy="372455"/>
                </a:xfrm>
                <a:prstGeom prst="hexagon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" name="Прямоугольник 31"/>
                <p:cNvSpPr/>
                <p:nvPr/>
              </p:nvSpPr>
              <p:spPr>
                <a:xfrm>
                  <a:off x="1187624" y="1844824"/>
                  <a:ext cx="1405557" cy="37245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8" name="Text Box 14"/>
              <p:cNvSpPr txBox="1">
                <a:spLocks noChangeArrowheads="1"/>
              </p:cNvSpPr>
              <p:nvPr/>
            </p:nvSpPr>
            <p:spPr bwMode="gray">
              <a:xfrm>
                <a:off x="1905000" y="2263775"/>
                <a:ext cx="1376363" cy="3079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400" dirty="0">
                    <a:solidFill>
                      <a:schemeClr val="bg1"/>
                    </a:solidFill>
                  </a:rPr>
                  <a:t>Проблема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№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3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4" name="Text Box 14"/>
          <p:cNvSpPr txBox="1">
            <a:spLocks noChangeArrowheads="1"/>
          </p:cNvSpPr>
          <p:nvPr/>
        </p:nvSpPr>
        <p:spPr bwMode="gray">
          <a:xfrm>
            <a:off x="6034088" y="2004715"/>
            <a:ext cx="962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EasyData</a:t>
            </a:r>
            <a:endParaRPr lang="ru-RU" sz="14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7" grpId="0"/>
      <p:bldP spid="15" grpId="0"/>
      <p:bldP spid="16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115616" y="2564904"/>
            <a:ext cx="2952328" cy="2576512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Данные, собранные полевым персоналом, являются интеллектуальной собственностью компании. Вмешательство в канал передачи и </a:t>
            </a:r>
            <a:r>
              <a:rPr lang="ru-RU" sz="1600" b="1" i="0" dirty="0" smtClean="0">
                <a:solidFill>
                  <a:schemeClr val="tx1"/>
                </a:solidFill>
                <a:latin typeface="+mn-lt"/>
              </a:rPr>
              <a:t>хищение информации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 напрямую влияет на снижение прибыли компании</a:t>
            </a:r>
            <a:endParaRPr lang="ru-RU" sz="1600" i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5029200" y="2492896"/>
            <a:ext cx="2971800" cy="3843337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i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285750" indent="-285750"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Безопасность системы обеспечивается </a:t>
            </a:r>
            <a:r>
              <a:rPr lang="ru-RU" sz="1600" b="1" i="0" dirty="0" smtClean="0">
                <a:solidFill>
                  <a:schemeClr val="tx1"/>
                </a:solidFill>
                <a:latin typeface="+mn-lt"/>
              </a:rPr>
              <a:t>шифрованием данных 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и использованием инфраструктуры информационной безопасности платформы </a:t>
            </a:r>
            <a:r>
              <a:rPr lang="ru-RU" sz="1600" i="0" dirty="0" err="1" smtClean="0">
                <a:solidFill>
                  <a:schemeClr val="tx1"/>
                </a:solidFill>
                <a:latin typeface="+mn-lt"/>
              </a:rPr>
              <a:t>Google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i="0" dirty="0" err="1" smtClean="0">
                <a:solidFill>
                  <a:schemeClr val="tx1"/>
                </a:solidFill>
                <a:latin typeface="+mn-lt"/>
              </a:rPr>
              <a:t>App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i="0" dirty="0" err="1" smtClean="0">
                <a:solidFill>
                  <a:schemeClr val="tx1"/>
                </a:solidFill>
                <a:latin typeface="+mn-lt"/>
              </a:rPr>
              <a:t>Engine</a:t>
            </a:r>
            <a:endParaRPr lang="ru-RU" sz="1600" i="0" dirty="0" smtClean="0">
              <a:solidFill>
                <a:schemeClr val="tx1"/>
              </a:solidFill>
              <a:latin typeface="+mn-lt"/>
            </a:endParaRPr>
          </a:p>
          <a:p>
            <a:pPr marL="285750" indent="-285750">
              <a:buClr>
                <a:schemeClr val="accent6"/>
              </a:buClr>
              <a:buFont typeface="Wingdings" pitchFamily="2" charset="2"/>
              <a:buChar char="v"/>
              <a:defRPr/>
            </a:pP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Данные, передаваемые между мобильными устройствами и веб-системой, всегда шифруются с помощью технологии </a:t>
            </a:r>
            <a:r>
              <a:rPr lang="ru-RU" sz="1600" i="0" dirty="0" err="1" smtClean="0">
                <a:solidFill>
                  <a:schemeClr val="tx1"/>
                </a:solidFill>
                <a:latin typeface="+mn-lt"/>
              </a:rPr>
              <a:t>Secure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i="0" dirty="0" err="1" smtClean="0">
                <a:solidFill>
                  <a:schemeClr val="tx1"/>
                </a:solidFill>
                <a:latin typeface="+mn-lt"/>
              </a:rPr>
              <a:t>Socket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i="0" dirty="0" err="1" smtClean="0">
                <a:solidFill>
                  <a:schemeClr val="tx1"/>
                </a:solidFill>
                <a:latin typeface="+mn-lt"/>
              </a:rPr>
              <a:t>Layers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 (</a:t>
            </a:r>
            <a:r>
              <a:rPr lang="ru-RU" sz="1600" b="1" i="0" dirty="0" smtClean="0">
                <a:solidFill>
                  <a:schemeClr val="tx1"/>
                </a:solidFill>
                <a:latin typeface="+mn-lt"/>
              </a:rPr>
              <a:t>SSL3</a:t>
            </a:r>
            <a:r>
              <a:rPr lang="ru-RU" sz="1600" i="0" dirty="0" smtClean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gray">
          <a:xfrm>
            <a:off x="1905000" y="2263775"/>
            <a:ext cx="1376363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400">
                <a:solidFill>
                  <a:schemeClr val="bg1"/>
                </a:solidFill>
              </a:rPr>
              <a:t>Проблема №2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gray">
          <a:xfrm>
            <a:off x="6034088" y="2233613"/>
            <a:ext cx="962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EasyData</a:t>
            </a:r>
            <a:endParaRPr lang="ru-RU" sz="1400">
              <a:solidFill>
                <a:schemeClr val="bg1"/>
              </a:solidFill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4927724" y="1988840"/>
            <a:ext cx="3073276" cy="4680520"/>
            <a:chOff x="994668" y="2247442"/>
            <a:chExt cx="3073276" cy="4505055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994668" y="2438851"/>
              <a:ext cx="3073276" cy="4313646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1641153" y="2247442"/>
              <a:ext cx="1873894" cy="372455"/>
              <a:chOff x="899592" y="1844824"/>
              <a:chExt cx="1873894" cy="372455"/>
            </a:xfrm>
          </p:grpSpPr>
          <p:sp>
            <p:nvSpPr>
              <p:cNvPr id="22" name="Шестиугольник 21"/>
              <p:cNvSpPr/>
              <p:nvPr/>
            </p:nvSpPr>
            <p:spPr>
              <a:xfrm>
                <a:off x="899592" y="1844824"/>
                <a:ext cx="432048" cy="372455"/>
              </a:xfrm>
              <a:prstGeom prst="hexag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Шестиугольник 23"/>
              <p:cNvSpPr/>
              <p:nvPr/>
            </p:nvSpPr>
            <p:spPr>
              <a:xfrm>
                <a:off x="2341438" y="1844824"/>
                <a:ext cx="432048" cy="372455"/>
              </a:xfrm>
              <a:prstGeom prst="hexagon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1187624" y="1844824"/>
                <a:ext cx="1405557" cy="372455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7" name="Группа 26"/>
          <p:cNvGrpSpPr/>
          <p:nvPr/>
        </p:nvGrpSpPr>
        <p:grpSpPr>
          <a:xfrm>
            <a:off x="994668" y="2002669"/>
            <a:ext cx="3073276" cy="3514563"/>
            <a:chOff x="994668" y="2247442"/>
            <a:chExt cx="3073276" cy="3514563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994668" y="2438851"/>
              <a:ext cx="3073276" cy="3323154"/>
            </a:xfrm>
            <a:prstGeom prst="rect">
              <a:avLst/>
            </a:prstGeom>
            <a:noFill/>
            <a:ln w="5715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" name="Группа 29"/>
            <p:cNvGrpSpPr/>
            <p:nvPr/>
          </p:nvGrpSpPr>
          <p:grpSpPr>
            <a:xfrm>
              <a:off x="1641153" y="2247442"/>
              <a:ext cx="1873894" cy="372455"/>
              <a:chOff x="1656234" y="2247442"/>
              <a:chExt cx="1873894" cy="372455"/>
            </a:xfrm>
          </p:grpSpPr>
          <p:grpSp>
            <p:nvGrpSpPr>
              <p:cNvPr id="31" name="Группа 30"/>
              <p:cNvGrpSpPr/>
              <p:nvPr/>
            </p:nvGrpSpPr>
            <p:grpSpPr>
              <a:xfrm>
                <a:off x="1656234" y="2247442"/>
                <a:ext cx="1873894" cy="372455"/>
                <a:chOff x="899592" y="1844824"/>
                <a:chExt cx="1873894" cy="372455"/>
              </a:xfrm>
            </p:grpSpPr>
            <p:sp>
              <p:nvSpPr>
                <p:cNvPr id="33" name="Шестиугольник 32"/>
                <p:cNvSpPr/>
                <p:nvPr/>
              </p:nvSpPr>
              <p:spPr>
                <a:xfrm>
                  <a:off x="899592" y="1844824"/>
                  <a:ext cx="432048" cy="372455"/>
                </a:xfrm>
                <a:prstGeom prst="hexagon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" name="Шестиугольник 33"/>
                <p:cNvSpPr/>
                <p:nvPr/>
              </p:nvSpPr>
              <p:spPr>
                <a:xfrm>
                  <a:off x="2341438" y="1844824"/>
                  <a:ext cx="432048" cy="372455"/>
                </a:xfrm>
                <a:prstGeom prst="hexagon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" name="Прямоугольник 34"/>
                <p:cNvSpPr/>
                <p:nvPr/>
              </p:nvSpPr>
              <p:spPr>
                <a:xfrm>
                  <a:off x="1187624" y="1844824"/>
                  <a:ext cx="1405557" cy="372455"/>
                </a:xfrm>
                <a:prstGeom prst="rect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2" name="Text Box 14"/>
              <p:cNvSpPr txBox="1">
                <a:spLocks noChangeArrowheads="1"/>
              </p:cNvSpPr>
              <p:nvPr/>
            </p:nvSpPr>
            <p:spPr bwMode="gray">
              <a:xfrm>
                <a:off x="1905000" y="2263775"/>
                <a:ext cx="1375633" cy="3077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/>
                <a:r>
                  <a:rPr lang="ru-RU" sz="1400" dirty="0">
                    <a:solidFill>
                      <a:schemeClr val="bg1"/>
                    </a:solidFill>
                  </a:rPr>
                  <a:t>Проблема </a:t>
                </a:r>
                <a:r>
                  <a:rPr lang="ru-RU" sz="1400" dirty="0" smtClean="0">
                    <a:solidFill>
                      <a:schemeClr val="bg1"/>
                    </a:solidFill>
                  </a:rPr>
                  <a:t>№</a:t>
                </a:r>
                <a:r>
                  <a:rPr lang="en-US" sz="1400" dirty="0" smtClean="0">
                    <a:solidFill>
                      <a:schemeClr val="bg1"/>
                    </a:solidFill>
                  </a:rPr>
                  <a:t>4</a:t>
                </a:r>
                <a:endParaRPr lang="ru-RU" sz="1400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6" name="Text Box 14"/>
          <p:cNvSpPr txBox="1">
            <a:spLocks noChangeArrowheads="1"/>
          </p:cNvSpPr>
          <p:nvPr/>
        </p:nvSpPr>
        <p:spPr bwMode="gray">
          <a:xfrm>
            <a:off x="6034088" y="2004715"/>
            <a:ext cx="9620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>
                <a:solidFill>
                  <a:schemeClr val="bg1"/>
                </a:solidFill>
              </a:rPr>
              <a:t>EasyData</a:t>
            </a:r>
            <a:endParaRPr lang="ru-RU" sz="1400">
              <a:solidFill>
                <a:schemeClr val="bg1"/>
              </a:solidFill>
            </a:endParaRPr>
          </a:p>
        </p:txBody>
      </p:sp>
      <p:sp>
        <p:nvSpPr>
          <p:cNvPr id="37" name="Заголовок 1"/>
          <p:cNvSpPr>
            <a:spLocks noGrp="1"/>
          </p:cNvSpPr>
          <p:nvPr>
            <p:ph type="title"/>
          </p:nvPr>
        </p:nvSpPr>
        <p:spPr bwMode="auto">
          <a:xfrm>
            <a:off x="2411760" y="980728"/>
            <a:ext cx="6500813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i="0" dirty="0" smtClean="0">
                <a:latin typeface="Bliss Pro" pitchFamily="50" charset="0"/>
              </a:rPr>
              <a:t>Защита информации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9" grpId="0"/>
      <p:bldP spid="16" grpId="0"/>
      <p:bldP spid="17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 bwMode="auto">
          <a:xfrm>
            <a:off x="2643188" y="980728"/>
            <a:ext cx="6500812" cy="56356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i="0" dirty="0" smtClean="0">
                <a:latin typeface="Bliss Pro" pitchFamily="50" charset="0"/>
              </a:rPr>
              <a:t>Системные требования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8356" y="1700808"/>
            <a:ext cx="1065011" cy="36004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3073" y="1917591"/>
            <a:ext cx="1581079" cy="309558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92911" y="1917591"/>
            <a:ext cx="1581079" cy="309558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778355" y="5224565"/>
            <a:ext cx="21602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accent6"/>
                </a:solidFill>
                <a:latin typeface="Bliss Pro" pitchFamily="50" charset="0"/>
              </a:rPr>
              <a:t>Браузеры</a:t>
            </a:r>
          </a:p>
          <a:p>
            <a:r>
              <a:rPr lang="en-US" sz="1600" dirty="0" smtClean="0">
                <a:latin typeface="Bliss Pro" pitchFamily="50" charset="0"/>
              </a:rPr>
              <a:t>Firefox </a:t>
            </a:r>
            <a:r>
              <a:rPr lang="ru-RU" sz="1600" dirty="0" smtClean="0">
                <a:latin typeface="Bliss Pro" pitchFamily="50" charset="0"/>
              </a:rPr>
              <a:t>версии 4 + </a:t>
            </a:r>
          </a:p>
          <a:p>
            <a:r>
              <a:rPr lang="en-US" sz="1600" dirty="0" smtClean="0">
                <a:latin typeface="Bliss Pro" pitchFamily="50" charset="0"/>
              </a:rPr>
              <a:t>Chrome </a:t>
            </a:r>
            <a:r>
              <a:rPr lang="ru-RU" sz="1600" dirty="0" smtClean="0">
                <a:latin typeface="Bliss Pro" pitchFamily="50" charset="0"/>
              </a:rPr>
              <a:t>версии 4 +</a:t>
            </a:r>
          </a:p>
          <a:p>
            <a:r>
              <a:rPr lang="en-US" sz="1600" dirty="0" smtClean="0">
                <a:latin typeface="Bliss Pro" pitchFamily="50" charset="0"/>
              </a:rPr>
              <a:t>Safari </a:t>
            </a:r>
            <a:r>
              <a:rPr lang="ru-RU" sz="1600" dirty="0" smtClean="0">
                <a:latin typeface="Bliss Pro" pitchFamily="50" charset="0"/>
              </a:rPr>
              <a:t>версии 4 +</a:t>
            </a:r>
          </a:p>
          <a:p>
            <a:r>
              <a:rPr lang="en-US" sz="1600" dirty="0" smtClean="0">
                <a:latin typeface="Bliss Pro" pitchFamily="50" charset="0"/>
              </a:rPr>
              <a:t>IE </a:t>
            </a:r>
            <a:r>
              <a:rPr lang="ru-RU" sz="1600" dirty="0" smtClean="0">
                <a:latin typeface="Bliss Pro" pitchFamily="50" charset="0"/>
              </a:rPr>
              <a:t>версии 9 +</a:t>
            </a:r>
            <a:endParaRPr lang="ru-RU" sz="1600" dirty="0">
              <a:latin typeface="Bliss Pro" pitchFamily="50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84169" y="5184350"/>
            <a:ext cx="3059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accent6"/>
                </a:solidFill>
                <a:latin typeface="Bliss Pro" pitchFamily="50" charset="0"/>
              </a:rPr>
              <a:t>Google</a:t>
            </a:r>
            <a:r>
              <a:rPr lang="ru-RU" sz="1600" dirty="0" smtClean="0">
                <a:solidFill>
                  <a:schemeClr val="accent6"/>
                </a:solidFill>
                <a:latin typeface="Bliss Pro" pitchFamily="50" charset="0"/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  <a:latin typeface="Bliss Pro" pitchFamily="50" charset="0"/>
              </a:rPr>
              <a:t>Android</a:t>
            </a:r>
            <a:endParaRPr lang="ru-RU" sz="1600" dirty="0" smtClean="0">
              <a:solidFill>
                <a:schemeClr val="accent6"/>
              </a:solidFill>
              <a:latin typeface="Bliss Pro" pitchFamily="50" charset="0"/>
            </a:endParaRPr>
          </a:p>
          <a:p>
            <a:r>
              <a:rPr lang="ru-RU" sz="1600" dirty="0" err="1" smtClean="0">
                <a:latin typeface="Bliss Pro" pitchFamily="50" charset="0"/>
              </a:rPr>
              <a:t>Android</a:t>
            </a:r>
            <a:r>
              <a:rPr lang="ru-RU" sz="1600" dirty="0" smtClean="0">
                <a:latin typeface="Bliss Pro" pitchFamily="50" charset="0"/>
              </a:rPr>
              <a:t> OS версии 2.1 +</a:t>
            </a:r>
          </a:p>
          <a:p>
            <a:r>
              <a:rPr lang="ru-RU" sz="1600" dirty="0" smtClean="0">
                <a:latin typeface="Bliss Pro" pitchFamily="50" charset="0"/>
              </a:rPr>
              <a:t>Подключение к Интернету через </a:t>
            </a:r>
          </a:p>
          <a:p>
            <a:r>
              <a:rPr lang="ru-RU" sz="1600" dirty="0" smtClean="0">
                <a:latin typeface="Bliss Pro" pitchFamily="50" charset="0"/>
              </a:rPr>
              <a:t>сеть сотовой связи или </a:t>
            </a:r>
            <a:r>
              <a:rPr lang="ru-RU" sz="1600" dirty="0" err="1" smtClean="0">
                <a:latin typeface="Bliss Pro" pitchFamily="50" charset="0"/>
              </a:rPr>
              <a:t>Wi-Fi</a:t>
            </a:r>
            <a:endParaRPr lang="ru-RU" sz="1600" dirty="0" smtClean="0">
              <a:latin typeface="Bliss Pro" pitchFamily="50" charset="0"/>
            </a:endParaRPr>
          </a:p>
          <a:p>
            <a:r>
              <a:rPr lang="ru-RU" sz="1600" dirty="0" smtClean="0">
                <a:latin typeface="Bliss Pro" pitchFamily="50" charset="0"/>
              </a:rPr>
              <a:t>Минимум 2 Гб свободного </a:t>
            </a:r>
            <a:endParaRPr lang="en-US" sz="1600" dirty="0" smtClean="0">
              <a:latin typeface="Bliss Pro" pitchFamily="50" charset="0"/>
            </a:endParaRPr>
          </a:p>
          <a:p>
            <a:r>
              <a:rPr lang="ru-RU" sz="1600" dirty="0" smtClean="0">
                <a:latin typeface="Bliss Pro" pitchFamily="50" charset="0"/>
              </a:rPr>
              <a:t>места на SD-карте.</a:t>
            </a:r>
            <a:endParaRPr lang="ru-RU" sz="1600" dirty="0">
              <a:latin typeface="Bliss Pro" pitchFamily="50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5414" y="5190603"/>
            <a:ext cx="31683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err="1" smtClean="0">
                <a:solidFill>
                  <a:schemeClr val="accent6"/>
                </a:solidFill>
                <a:latin typeface="Bliss Pro" pitchFamily="50" charset="0"/>
              </a:rPr>
              <a:t>Apple</a:t>
            </a:r>
            <a:r>
              <a:rPr lang="ru-RU" sz="1600" dirty="0" smtClean="0">
                <a:solidFill>
                  <a:schemeClr val="accent6"/>
                </a:solidFill>
                <a:latin typeface="Bliss Pro" pitchFamily="50" charset="0"/>
              </a:rPr>
              <a:t> </a:t>
            </a:r>
            <a:r>
              <a:rPr lang="ru-RU" sz="1600" dirty="0" err="1" smtClean="0">
                <a:solidFill>
                  <a:schemeClr val="accent6"/>
                </a:solidFill>
                <a:latin typeface="Bliss Pro" pitchFamily="50" charset="0"/>
              </a:rPr>
              <a:t>iOS</a:t>
            </a:r>
            <a:endParaRPr lang="ru-RU" sz="1600" dirty="0" smtClean="0">
              <a:solidFill>
                <a:schemeClr val="accent6"/>
              </a:solidFill>
              <a:latin typeface="Bliss Pro" pitchFamily="50" charset="0"/>
            </a:endParaRPr>
          </a:p>
          <a:p>
            <a:r>
              <a:rPr lang="ru-RU" sz="1600" dirty="0" err="1" smtClean="0">
                <a:latin typeface="Bliss Pro" pitchFamily="50" charset="0"/>
              </a:rPr>
              <a:t>Apple</a:t>
            </a:r>
            <a:r>
              <a:rPr lang="ru-RU" sz="1600" dirty="0" smtClean="0">
                <a:latin typeface="Bliss Pro" pitchFamily="50" charset="0"/>
              </a:rPr>
              <a:t> </a:t>
            </a:r>
            <a:r>
              <a:rPr lang="ru-RU" sz="1600" dirty="0" err="1" smtClean="0">
                <a:latin typeface="Bliss Pro" pitchFamily="50" charset="0"/>
              </a:rPr>
              <a:t>iOS</a:t>
            </a:r>
            <a:r>
              <a:rPr lang="ru-RU" sz="1600" dirty="0" smtClean="0">
                <a:latin typeface="Bliss Pro" pitchFamily="50" charset="0"/>
              </a:rPr>
              <a:t> версии 4.0 + </a:t>
            </a:r>
          </a:p>
          <a:p>
            <a:r>
              <a:rPr lang="ru-RU" sz="1600" dirty="0" smtClean="0">
                <a:latin typeface="Bliss Pro" pitchFamily="50" charset="0"/>
              </a:rPr>
              <a:t>Подключение к Интернету через </a:t>
            </a:r>
          </a:p>
          <a:p>
            <a:r>
              <a:rPr lang="ru-RU" sz="1600" dirty="0" smtClean="0">
                <a:latin typeface="Bliss Pro" pitchFamily="50" charset="0"/>
              </a:rPr>
              <a:t>сеть сотовой связи или </a:t>
            </a:r>
            <a:r>
              <a:rPr lang="ru-RU" sz="1600" dirty="0" err="1" smtClean="0">
                <a:latin typeface="Bliss Pro" pitchFamily="50" charset="0"/>
              </a:rPr>
              <a:t>Wi-Fi</a:t>
            </a:r>
            <a:endParaRPr lang="ru-RU" sz="1600" dirty="0" smtClean="0">
              <a:latin typeface="Bliss Pro" pitchFamily="50" charset="0"/>
            </a:endParaRPr>
          </a:p>
          <a:p>
            <a:r>
              <a:rPr lang="ru-RU" sz="1600" dirty="0" smtClean="0">
                <a:latin typeface="Bliss Pro" pitchFamily="50" charset="0"/>
              </a:rPr>
              <a:t>Минимум 2 ГБ свободного места.</a:t>
            </a:r>
            <a:endParaRPr lang="ru-RU" sz="1600" dirty="0">
              <a:latin typeface="Bliss Pr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239888" y="3537741"/>
            <a:ext cx="4630811" cy="539331"/>
            <a:chOff x="2239888" y="3465733"/>
            <a:chExt cx="4630811" cy="53933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2654300" y="3465733"/>
              <a:ext cx="4216399" cy="535135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Шестиугольник 8"/>
            <p:cNvSpPr/>
            <p:nvPr/>
          </p:nvSpPr>
          <p:spPr>
            <a:xfrm>
              <a:off x="2239888" y="3465733"/>
              <a:ext cx="625624" cy="539331"/>
            </a:xfrm>
            <a:prstGeom prst="hexagon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 Box 50"/>
            <p:cNvSpPr txBox="1">
              <a:spLocks noChangeArrowheads="1"/>
            </p:cNvSpPr>
            <p:nvPr/>
          </p:nvSpPr>
          <p:spPr bwMode="gray">
            <a:xfrm>
              <a:off x="2363788" y="349726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92457" dir="9843276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sp>
        <p:nvSpPr>
          <p:cNvPr id="11" name="Text Box 49"/>
          <p:cNvSpPr txBox="1">
            <a:spLocks noChangeArrowheads="1"/>
          </p:cNvSpPr>
          <p:nvPr/>
        </p:nvSpPr>
        <p:spPr bwMode="gray">
          <a:xfrm>
            <a:off x="2438400" y="3612927"/>
            <a:ext cx="54864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/>
            <a:r>
              <a:rPr lang="ru-RU" dirty="0">
                <a:solidFill>
                  <a:schemeClr val="bg1"/>
                </a:solidFill>
                <a:latin typeface="Bliss Pro" pitchFamily="50" charset="0"/>
              </a:rPr>
              <a:t>Примеры использования </a:t>
            </a:r>
            <a:r>
              <a:rPr lang="en-US" dirty="0" err="1">
                <a:solidFill>
                  <a:schemeClr val="bg1"/>
                </a:solidFill>
                <a:latin typeface="Bliss Pro" pitchFamily="50" charset="0"/>
              </a:rPr>
              <a:t>EasyData</a:t>
            </a:r>
            <a:endParaRPr lang="ru-RU" dirty="0">
              <a:solidFill>
                <a:schemeClr val="bg1"/>
              </a:solidFill>
              <a:latin typeface="Bliss Pro" pitchFamily="50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">
  <a:themeElements>
    <a:clrScheme name="Другая 1">
      <a:dk1>
        <a:srgbClr val="333333"/>
      </a:dk1>
      <a:lt1>
        <a:srgbClr val="FFFFFF"/>
      </a:lt1>
      <a:dk2>
        <a:srgbClr val="FFFFFF"/>
      </a:dk2>
      <a:lt2>
        <a:srgbClr val="B2B2B2"/>
      </a:lt2>
      <a:accent1>
        <a:srgbClr val="202AAE"/>
      </a:accent1>
      <a:accent2>
        <a:srgbClr val="1C8ACA"/>
      </a:accent2>
      <a:accent3>
        <a:srgbClr val="FFFFFF"/>
      </a:accent3>
      <a:accent4>
        <a:srgbClr val="2A2A2A"/>
      </a:accent4>
      <a:accent5>
        <a:srgbClr val="ABACD3"/>
      </a:accent5>
      <a:accent6>
        <a:srgbClr val="1C8ACA"/>
      </a:accent6>
      <a:hlink>
        <a:srgbClr val="1F7CD1"/>
      </a:hlink>
      <a:folHlink>
        <a:srgbClr val="D9F1FC"/>
      </a:folHlink>
    </a:clrScheme>
    <a:fontScheme name="samp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02AAE"/>
        </a:accent1>
        <a:accent2>
          <a:srgbClr val="CC5D36"/>
        </a:accent2>
        <a:accent3>
          <a:srgbClr val="FFFFFF"/>
        </a:accent3>
        <a:accent4>
          <a:srgbClr val="2A2A2A"/>
        </a:accent4>
        <a:accent5>
          <a:srgbClr val="ABACD3"/>
        </a:accent5>
        <a:accent6>
          <a:srgbClr val="B95330"/>
        </a:accent6>
        <a:hlink>
          <a:srgbClr val="1F7CD1"/>
        </a:hlink>
        <a:folHlink>
          <a:srgbClr val="6544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333333"/>
        </a:dk1>
        <a:lt1>
          <a:srgbClr val="FFFFFF"/>
        </a:lt1>
        <a:dk2>
          <a:srgbClr val="FFFFFF"/>
        </a:dk2>
        <a:lt2>
          <a:srgbClr val="B2B2B2"/>
        </a:lt2>
        <a:accent1>
          <a:srgbClr val="2C8EC4"/>
        </a:accent1>
        <a:accent2>
          <a:srgbClr val="CFBE6B"/>
        </a:accent2>
        <a:accent3>
          <a:srgbClr val="FFFFFF"/>
        </a:accent3>
        <a:accent4>
          <a:srgbClr val="2A2A2A"/>
        </a:accent4>
        <a:accent5>
          <a:srgbClr val="ACC6DE"/>
        </a:accent5>
        <a:accent6>
          <a:srgbClr val="BBAC60"/>
        </a:accent6>
        <a:hlink>
          <a:srgbClr val="7047D7"/>
        </a:hlink>
        <a:folHlink>
          <a:srgbClr val="185A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4D4D4D"/>
        </a:dk1>
        <a:lt1>
          <a:srgbClr val="FFFFFF"/>
        </a:lt1>
        <a:dk2>
          <a:srgbClr val="FFFFFF"/>
        </a:dk2>
        <a:lt2>
          <a:srgbClr val="B2B2B2"/>
        </a:lt2>
        <a:accent1>
          <a:srgbClr val="058089"/>
        </a:accent1>
        <a:accent2>
          <a:srgbClr val="99CC00"/>
        </a:accent2>
        <a:accent3>
          <a:srgbClr val="FFFFFF"/>
        </a:accent3>
        <a:accent4>
          <a:srgbClr val="404040"/>
        </a:accent4>
        <a:accent5>
          <a:srgbClr val="AAC0C4"/>
        </a:accent5>
        <a:accent6>
          <a:srgbClr val="8AB900"/>
        </a:accent6>
        <a:hlink>
          <a:srgbClr val="3194CB"/>
        </a:hlink>
        <a:folHlink>
          <a:srgbClr val="B5581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</Template>
  <TotalTime>440</TotalTime>
  <Words>369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PP</vt:lpstr>
      <vt:lpstr>EasyData: автоматизация работы полевого персонала</vt:lpstr>
      <vt:lpstr>План доклада</vt:lpstr>
      <vt:lpstr>Слайд 3</vt:lpstr>
      <vt:lpstr>Внедрение технологии</vt:lpstr>
      <vt:lpstr>Качество мобильного Интернета</vt:lpstr>
      <vt:lpstr>Достоверность информации</vt:lpstr>
      <vt:lpstr>Защита информации</vt:lpstr>
      <vt:lpstr>Системные требования</vt:lpstr>
      <vt:lpstr>Слайд 9</vt:lpstr>
      <vt:lpstr>Аудит розничных точек силами сотрудников компании</vt:lpstr>
      <vt:lpstr>Автоматизация работы промоутеров</vt:lpstr>
      <vt:lpstr>Технический/маркетинговый аудит платежных терминалов/банкоматов</vt:lpstr>
      <vt:lpstr>Контроль выкладки промо-материалов  в точках продаж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EasyData: автоматизация работы полевого персонала</dc:title>
  <dc:creator>DG</dc:creator>
  <cp:lastModifiedBy>khmeleva</cp:lastModifiedBy>
  <cp:revision>43</cp:revision>
  <dcterms:created xsi:type="dcterms:W3CDTF">2013-05-20T08:30:49Z</dcterms:created>
  <dcterms:modified xsi:type="dcterms:W3CDTF">2013-05-21T07:44:37Z</dcterms:modified>
</cp:coreProperties>
</file>